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8" r:id="rId6"/>
    <p:sldId id="263" r:id="rId7"/>
    <p:sldId id="262" r:id="rId8"/>
    <p:sldId id="277" r:id="rId9"/>
    <p:sldId id="27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en Hau" initials="GH" lastIdx="4" clrIdx="0">
    <p:extLst>
      <p:ext uri="{19B8F6BF-5375-455C-9EA6-DF929625EA0E}">
        <p15:presenceInfo xmlns:p15="http://schemas.microsoft.com/office/powerpoint/2012/main" userId="0fec24d825da4e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42D4960A-896E-4F6B-BF65-B4662AC9D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=""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684944A-8803-462C-84C5-4576C56A7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4527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Covid-19 Vaccine Myths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07F3B49-8C20-42F5-831D-59306D05F6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343266"/>
            <a:ext cx="3202016" cy="1328364"/>
          </a:xfrm>
          <a:noFill/>
        </p:spPr>
        <p:txBody>
          <a:bodyPr anchor="ctr">
            <a:normAutofit fontScale="62500" lnSpcReduction="2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Gwen Hau, Ba, RN, LSN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Nursing and Health Services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Cleveland Metropolitan School District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Gwen.hau@clevelandmetroschools.org</a:t>
            </a:r>
          </a:p>
          <a:p>
            <a:endParaRPr lang="en-US" sz="1800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98573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avoid THE PANDEMIC OF misinformation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77D7C3-5E6E-4E9F-B98E-8A0960107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387293"/>
            <a:ext cx="11029615" cy="453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decision to immunize should be a well-informed, personal choice. It is imperative to seek trusted sources of information and ask “constructive questions” with an open mind. </a:t>
            </a:r>
          </a:p>
          <a:p>
            <a:r>
              <a:rPr lang="en-US" sz="2400" dirty="0"/>
              <a:t>Do Your Research</a:t>
            </a:r>
          </a:p>
          <a:p>
            <a:r>
              <a:rPr lang="en-US" sz="2400" dirty="0"/>
              <a:t>Trust Your Resources</a:t>
            </a:r>
          </a:p>
          <a:p>
            <a:r>
              <a:rPr lang="en-US" sz="2400" dirty="0"/>
              <a:t>Talk to a Healthcare Provider</a:t>
            </a:r>
          </a:p>
          <a:p>
            <a:r>
              <a:rPr lang="en-US" sz="2400" dirty="0"/>
              <a:t>Ask an Expert</a:t>
            </a:r>
          </a:p>
        </p:txBody>
      </p:sp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AADC8-A33A-4967-934D-4FFC0A15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7" y="-137516"/>
            <a:ext cx="11029616" cy="1188720"/>
          </a:xfrm>
        </p:spPr>
        <p:txBody>
          <a:bodyPr/>
          <a:lstStyle/>
          <a:p>
            <a:r>
              <a:rPr lang="en-US" dirty="0"/>
              <a:t>COVID – 19 Vaccine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7EA78-B133-4046-825C-6F771C91B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57" y="1445340"/>
            <a:ext cx="11029615" cy="539201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I will get COVID-19 if I take the vaccine.</a:t>
            </a:r>
          </a:p>
          <a:p>
            <a:pPr lvl="1"/>
            <a:r>
              <a:rPr lang="en-US" dirty="0">
                <a:ea typeface="+mn-lt"/>
                <a:cs typeface="+mn-lt"/>
              </a:rPr>
              <a:t>The vaccine contains no live virus, only mRNA. The symptoms people feel after receiving the vaccine are a normal part of their body’s own immune response and typical with any vaccine.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The vaccine will alter my DNA.</a:t>
            </a:r>
          </a:p>
          <a:p>
            <a:pPr lvl="1"/>
            <a:r>
              <a:rPr lang="en-US" dirty="0">
                <a:ea typeface="+mn-lt"/>
                <a:cs typeface="+mn-lt"/>
              </a:rPr>
              <a:t>mRNA vaccines contain a very small but very specific piece of the virus’s genetic material. It will not interact with our DNA in any way. </a:t>
            </a:r>
          </a:p>
          <a:p>
            <a:pPr lvl="1"/>
            <a:r>
              <a:rPr lang="en-US" dirty="0">
                <a:ea typeface="+mn-lt"/>
                <a:cs typeface="+mn-lt"/>
              </a:rPr>
              <a:t>mRNA never enters the nucleus of our cells, which is where our DNA (genetic material) is kept.</a:t>
            </a:r>
          </a:p>
          <a:p>
            <a:pPr marL="629435" lvl="1" indent="-285750"/>
            <a:r>
              <a:rPr lang="en-US" dirty="0">
                <a:ea typeface="+mn-lt"/>
                <a:cs typeface="+mn-lt"/>
              </a:rPr>
              <a:t>Cells of our immune system then break down and get rid of the RNA soon after it is finished using the instructions.</a:t>
            </a:r>
          </a:p>
          <a:p>
            <a:pPr marL="362585" indent="-342900">
              <a:buFont typeface="+mj-lt"/>
              <a:buAutoNum type="arabicPeriod"/>
            </a:pPr>
            <a:r>
              <a:rPr lang="en-US" b="1" dirty="0"/>
              <a:t>The vaccine will cause infertility.</a:t>
            </a:r>
          </a:p>
          <a:p>
            <a:pPr marL="629435" lvl="1" indent="-285750"/>
            <a:r>
              <a:rPr lang="en-US" dirty="0" smtClean="0"/>
              <a:t>The </a:t>
            </a:r>
            <a:r>
              <a:rPr lang="en-US" dirty="0"/>
              <a:t>vaccine does not contain a live virus. There is no evidence that it increases the risk of infertility, still births or congenital </a:t>
            </a:r>
            <a:r>
              <a:rPr lang="en-US" dirty="0" smtClean="0"/>
              <a:t>defects.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We really don’t know what is in these vaccines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lvl="1"/>
            <a:r>
              <a:rPr lang="en-US" dirty="0">
                <a:ea typeface="+mn-lt"/>
                <a:cs typeface="+mn-lt"/>
              </a:rPr>
              <a:t>Ingredient lists for the vaccines are readily available and can be found in all published studies.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We can’t trust the vaccine research because it was rushed. </a:t>
            </a:r>
          </a:p>
          <a:p>
            <a:pPr marL="629435" lvl="1" indent="-305435"/>
            <a:r>
              <a:rPr lang="en-US" dirty="0">
                <a:ea typeface="+mn-lt"/>
                <a:cs typeface="+mn-lt"/>
              </a:rPr>
              <a:t>While the technology may seem new, mRNA vaccine research </a:t>
            </a:r>
            <a:r>
              <a:rPr lang="en-US" dirty="0" smtClean="0">
                <a:ea typeface="+mn-lt"/>
                <a:cs typeface="+mn-lt"/>
              </a:rPr>
              <a:t>has been </a:t>
            </a:r>
            <a:r>
              <a:rPr lang="en-US" dirty="0">
                <a:ea typeface="+mn-lt"/>
                <a:cs typeface="+mn-lt"/>
              </a:rPr>
              <a:t>ongoing since the 1990s.</a:t>
            </a:r>
          </a:p>
          <a:p>
            <a:pPr marL="629435" lvl="1" indent="-305435"/>
            <a:r>
              <a:rPr lang="en-US" dirty="0">
                <a:ea typeface="+mn-lt"/>
                <a:cs typeface="+mn-lt"/>
              </a:rPr>
              <a:t>The vaccine went through the same rigorous safety and efficacy testing </a:t>
            </a:r>
            <a:r>
              <a:rPr lang="en-US" dirty="0" smtClean="0">
                <a:ea typeface="+mn-lt"/>
                <a:cs typeface="+mn-lt"/>
              </a:rPr>
              <a:t>as other vaccines as </a:t>
            </a:r>
            <a:r>
              <a:rPr lang="en-US" dirty="0">
                <a:ea typeface="+mn-lt"/>
                <a:cs typeface="+mn-lt"/>
              </a:rPr>
              <a:t>set forth by the FDA. </a:t>
            </a:r>
          </a:p>
          <a:p>
            <a:pPr marL="629435" lvl="1" indent="-305435"/>
            <a:r>
              <a:rPr lang="en-US" dirty="0">
                <a:ea typeface="+mn-lt"/>
                <a:cs typeface="+mn-lt"/>
              </a:rPr>
              <a:t>T</a:t>
            </a:r>
            <a:r>
              <a:rPr lang="en-US" dirty="0" smtClean="0">
                <a:ea typeface="+mn-lt"/>
                <a:cs typeface="+mn-lt"/>
              </a:rPr>
              <a:t>he </a:t>
            </a:r>
            <a:r>
              <a:rPr lang="en-US" dirty="0">
                <a:ea typeface="+mn-lt"/>
                <a:cs typeface="+mn-lt"/>
              </a:rPr>
              <a:t>research was </a:t>
            </a:r>
            <a:r>
              <a:rPr lang="en-US" dirty="0" smtClean="0">
                <a:ea typeface="+mn-lt"/>
                <a:cs typeface="+mn-lt"/>
              </a:rPr>
              <a:t>funded through Operation Warp Speed to allow public </a:t>
            </a:r>
            <a:r>
              <a:rPr lang="en-US" dirty="0">
                <a:ea typeface="+mn-lt"/>
                <a:cs typeface="+mn-lt"/>
              </a:rPr>
              <a:t>and private entities </a:t>
            </a:r>
            <a:r>
              <a:rPr lang="en-US" dirty="0" smtClean="0">
                <a:ea typeface="+mn-lt"/>
                <a:cs typeface="+mn-lt"/>
              </a:rPr>
              <a:t>to work </a:t>
            </a:r>
            <a:r>
              <a:rPr lang="en-US" dirty="0">
                <a:ea typeface="+mn-lt"/>
                <a:cs typeface="+mn-lt"/>
              </a:rPr>
              <a:t>together </a:t>
            </a:r>
            <a:r>
              <a:rPr lang="en-US" dirty="0" smtClean="0">
                <a:ea typeface="+mn-lt"/>
                <a:cs typeface="+mn-lt"/>
              </a:rPr>
              <a:t>toward </a:t>
            </a:r>
            <a:r>
              <a:rPr lang="en-US" dirty="0">
                <a:ea typeface="+mn-lt"/>
                <a:cs typeface="+mn-lt"/>
              </a:rPr>
              <a:t>a common goal.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1968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2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0CE542-41B0-4D25-BFE3-37B9954F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85" y="666717"/>
            <a:ext cx="11029615" cy="60055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the COVID-19 vaccine made of?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0A4651-9C38-4A0D-AC76-6791B0AD3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50A0DE-6E45-4DAE-87F9-39129BAE8A27}"/>
              </a:ext>
            </a:extLst>
          </p:cNvPr>
          <p:cNvSpPr txBox="1"/>
          <p:nvPr/>
        </p:nvSpPr>
        <p:spPr>
          <a:xfrm>
            <a:off x="1162385" y="1191906"/>
            <a:ext cx="95864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mRNA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fragment of the genetic material of the spike protein of the SARS-COV-2 virus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Spike protein is how the virus attached to our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Lipids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“Greasy” coating that protect the mRNA and helps it “slide” into the 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Examples: </a:t>
            </a:r>
            <a:r>
              <a:rPr lang="en-US" dirty="0" err="1" smtClean="0"/>
              <a:t>polyethyleneglycol</a:t>
            </a:r>
            <a:r>
              <a:rPr lang="en-US" dirty="0" smtClean="0"/>
              <a:t> (</a:t>
            </a:r>
            <a:r>
              <a:rPr lang="en-US" dirty="0" err="1" smtClean="0"/>
              <a:t>Miralax</a:t>
            </a:r>
            <a:r>
              <a:rPr lang="en-US" dirty="0" smtClean="0"/>
              <a:t>), </a:t>
            </a:r>
            <a:r>
              <a:rPr lang="en-US" dirty="0"/>
              <a:t>cholesterol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Helps to protect against the acidity of our bodies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Examples: potassium chloride, sodium chloride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Acids and acid stabilizers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Help to maintain stability of the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acetic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Sugar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Sucrose helps the molecules maintain their shape during freezing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931399-28A7-4E56-BCA2-6D49CEBB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www.cdc.gov/coronavirus/2019-ncov/vaccines/different-vaccines/mrna.html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5B29D423-E880-41E1-9823-1E42B0BC9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8" y="992671"/>
            <a:ext cx="1547398" cy="405355"/>
          </a:xfrm>
          <a:prstGeom prst="rect">
            <a:avLst/>
          </a:prstGeom>
        </p:spPr>
      </p:pic>
      <p:pic>
        <p:nvPicPr>
          <p:cNvPr id="9" name="Picture 8" descr="Shape, polygon&#10;&#10;Description automatically generated">
            <a:extLst>
              <a:ext uri="{FF2B5EF4-FFF2-40B4-BE49-F238E27FC236}">
                <a16:creationId xmlns="" xmlns:a16="http://schemas.microsoft.com/office/drawing/2014/main" id="{89CD17F3-2EA3-4374-989A-5162919AB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26" y="3592563"/>
            <a:ext cx="1832033" cy="1219135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65C9AEB2-329D-45FC-A6B6-6FAA21CE1E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r="120"/>
          <a:stretch/>
        </p:blipFill>
        <p:spPr>
          <a:xfrm>
            <a:off x="7431409" y="2898085"/>
            <a:ext cx="2093747" cy="1706950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low confidence">
            <a:extLst>
              <a:ext uri="{FF2B5EF4-FFF2-40B4-BE49-F238E27FC236}">
                <a16:creationId xmlns="" xmlns:a16="http://schemas.microsoft.com/office/drawing/2014/main" id="{ACFC9DBD-FA84-4C31-9735-1FFDE475C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36" y="2193201"/>
            <a:ext cx="2410942" cy="10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4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="" xmlns:a16="http://schemas.microsoft.com/office/drawing/2014/main" id="{9D61D7C6-5551-4ED9-B0AC-AD9FEEF549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11" y="776546"/>
            <a:ext cx="9694648" cy="5647368"/>
          </a:xfrm>
        </p:spPr>
      </p:pic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0AC8BED-1FA5-4A37-87D8-B3D49FEC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https://www.news10.com/news/pfizer-vs-moderna-covid-19-vaccine-whats-the-difference/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0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9D0080-1839-43F6-A153-D618A465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11" y="0"/>
            <a:ext cx="11029616" cy="1188720"/>
          </a:xfrm>
        </p:spPr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35A68E-12AA-4D65-9903-FEF0251F6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12" y="744260"/>
            <a:ext cx="11029615" cy="523519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While the timeline to bring the vaccine to the public was condensed, safety and efficacy were not sacrificed. Due diligence was still performed.</a:t>
            </a:r>
          </a:p>
          <a:p>
            <a:r>
              <a:rPr lang="en-US" dirty="0"/>
              <a:t>The mRNA vaccine technology is not new and was well studied long before the pandemic.</a:t>
            </a:r>
          </a:p>
          <a:p>
            <a:r>
              <a:rPr lang="en-US" dirty="0"/>
              <a:t>Many entities, including public and private companies, universities and research </a:t>
            </a:r>
            <a:r>
              <a:rPr lang="en-US" dirty="0" err="1" smtClean="0"/>
              <a:t>organizations,worked</a:t>
            </a:r>
            <a:r>
              <a:rPr lang="en-US" dirty="0" smtClean="0"/>
              <a:t> </a:t>
            </a:r>
            <a:r>
              <a:rPr lang="en-US" dirty="0"/>
              <a:t>together toward this common goal. </a:t>
            </a:r>
          </a:p>
          <a:p>
            <a:r>
              <a:rPr lang="en-US" dirty="0"/>
              <a:t>The vaccine will not give you Covid-19, alter your DNA or cause infertility.</a:t>
            </a:r>
          </a:p>
          <a:p>
            <a:r>
              <a:rPr lang="en-US" sz="1800" b="1" dirty="0"/>
              <a:t>WE STILL NEED TO DO OUR PART AND STOP THE SPREAD.</a:t>
            </a:r>
          </a:p>
          <a:p>
            <a:pPr lvl="1"/>
            <a:r>
              <a:rPr lang="en-US" sz="1800" b="1" dirty="0"/>
              <a:t>Mask Up</a:t>
            </a:r>
          </a:p>
          <a:p>
            <a:pPr lvl="1"/>
            <a:r>
              <a:rPr lang="en-US" sz="1800" b="1" dirty="0"/>
              <a:t>Back Up</a:t>
            </a:r>
          </a:p>
          <a:p>
            <a:pPr lvl="1"/>
            <a:r>
              <a:rPr lang="en-US" sz="1800" b="1" dirty="0"/>
              <a:t>Wash Up</a:t>
            </a:r>
          </a:p>
          <a:p>
            <a:pPr lvl="1"/>
            <a:r>
              <a:rPr lang="en-US" sz="1800" b="1" dirty="0"/>
              <a:t>Stay Home, especially if you are sick!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5C986D-13CB-45C1-8C84-C4DD85C8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="" xmlns:a16="http://schemas.microsoft.com/office/drawing/2014/main" id="{903B2086-5F50-4999-8526-E56AEA514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68" y="4540642"/>
            <a:ext cx="4896520" cy="17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7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42427EFE-45DC-4E42-BA24-AE86A496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33" y="1072150"/>
            <a:ext cx="7112133" cy="3996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FF4FED-63FD-4D78-9192-70CFA51C6158}"/>
              </a:ext>
            </a:extLst>
          </p:cNvPr>
          <p:cNvSpPr txBox="1"/>
          <p:nvPr/>
        </p:nvSpPr>
        <p:spPr>
          <a:xfrm>
            <a:off x="437098" y="5469585"/>
            <a:ext cx="724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GWEN HAU, BA, RN, LSN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EDUCATOR: NURSING AND HEALTH SERVICES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CLEVELAND METROPOLITAN SCHOOL DISTRICT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gwen.hau@clevelandmetroschools.org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="" xmlns:a16="http://schemas.microsoft.com/office/drawing/2014/main" id="{9B2A4686-F09E-42B3-AE81-8B2DC8BE0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66" y="454275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3283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{C5B68DFB-A394-4E76-BA2C-40260BAC9462}tf67061901_win32</Template>
  <TotalTime>1664</TotalTime>
  <Words>551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Franklin Gothic Book</vt:lpstr>
      <vt:lpstr>Franklin Gothic Demi</vt:lpstr>
      <vt:lpstr>Gill Sans MT</vt:lpstr>
      <vt:lpstr>Wingdings 2</vt:lpstr>
      <vt:lpstr>DividendVTI</vt:lpstr>
      <vt:lpstr>Covid-19 Vaccine Myths</vt:lpstr>
      <vt:lpstr>avoid THE PANDEMIC OF misinformation</vt:lpstr>
      <vt:lpstr>COVID – 19 Vaccine Myths</vt:lpstr>
      <vt:lpstr> What is the COVID-19 vaccine made of?</vt:lpstr>
      <vt:lpstr>PowerPoint Presentation</vt:lpstr>
      <vt:lpstr>Take home messages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Gwen Hau</dc:creator>
  <cp:lastModifiedBy>Hau, Gwen</cp:lastModifiedBy>
  <cp:revision>18</cp:revision>
  <dcterms:created xsi:type="dcterms:W3CDTF">2021-02-03T19:25:01Z</dcterms:created>
  <dcterms:modified xsi:type="dcterms:W3CDTF">2021-05-03T13:53:26Z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